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2" r:id="rId6"/>
    <p:sldId id="260" r:id="rId7"/>
    <p:sldId id="261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3" d="100"/>
          <a:sy n="53" d="100"/>
        </p:scale>
        <p:origin x="-1252" y="-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AF799-4905-4950-96A7-72BE07263A36}" type="datetimeFigureOut">
              <a:rPr lang="zh-CN" altLang="en-US" smtClean="0"/>
              <a:pPr/>
              <a:t>2024/6/15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6FEBE-10E4-44AF-A317-FFE7CB6ED38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AF799-4905-4950-96A7-72BE07263A36}" type="datetimeFigureOut">
              <a:rPr lang="zh-CN" altLang="en-US" smtClean="0"/>
              <a:pPr/>
              <a:t>2024/6/15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6FEBE-10E4-44AF-A317-FFE7CB6ED38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AF799-4905-4950-96A7-72BE07263A36}" type="datetimeFigureOut">
              <a:rPr lang="zh-CN" altLang="en-US" smtClean="0"/>
              <a:pPr/>
              <a:t>2024/6/15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6FEBE-10E4-44AF-A317-FFE7CB6ED38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AF799-4905-4950-96A7-72BE07263A36}" type="datetimeFigureOut">
              <a:rPr lang="zh-CN" altLang="en-US" smtClean="0"/>
              <a:pPr/>
              <a:t>2024/6/15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6FEBE-10E4-44AF-A317-FFE7CB6ED38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AF799-4905-4950-96A7-72BE07263A36}" type="datetimeFigureOut">
              <a:rPr lang="zh-CN" altLang="en-US" smtClean="0"/>
              <a:pPr/>
              <a:t>2024/6/15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6FEBE-10E4-44AF-A317-FFE7CB6ED38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AF799-4905-4950-96A7-72BE07263A36}" type="datetimeFigureOut">
              <a:rPr lang="zh-CN" altLang="en-US" smtClean="0"/>
              <a:pPr/>
              <a:t>2024/6/15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6FEBE-10E4-44AF-A317-FFE7CB6ED38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AF799-4905-4950-96A7-72BE07263A36}" type="datetimeFigureOut">
              <a:rPr lang="zh-CN" altLang="en-US" smtClean="0"/>
              <a:pPr/>
              <a:t>2024/6/15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6FEBE-10E4-44AF-A317-FFE7CB6ED38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AF799-4905-4950-96A7-72BE07263A36}" type="datetimeFigureOut">
              <a:rPr lang="zh-CN" altLang="en-US" smtClean="0"/>
              <a:pPr/>
              <a:t>2024/6/15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6FEBE-10E4-44AF-A317-FFE7CB6ED38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AF799-4905-4950-96A7-72BE07263A36}" type="datetimeFigureOut">
              <a:rPr lang="zh-CN" altLang="en-US" smtClean="0"/>
              <a:pPr/>
              <a:t>2024/6/15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6FEBE-10E4-44AF-A317-FFE7CB6ED38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AF799-4905-4950-96A7-72BE07263A36}" type="datetimeFigureOut">
              <a:rPr lang="zh-CN" altLang="en-US" smtClean="0"/>
              <a:pPr/>
              <a:t>2024/6/15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6FEBE-10E4-44AF-A317-FFE7CB6ED38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AF799-4905-4950-96A7-72BE07263A36}" type="datetimeFigureOut">
              <a:rPr lang="zh-CN" altLang="en-US" smtClean="0"/>
              <a:pPr/>
              <a:t>2024/6/15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6FEBE-10E4-44AF-A317-FFE7CB6ED38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8AF799-4905-4950-96A7-72BE07263A36}" type="datetimeFigureOut">
              <a:rPr lang="zh-CN" altLang="en-US" smtClean="0"/>
              <a:pPr/>
              <a:t>2024/6/15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96FEBE-10E4-44AF-A317-FFE7CB6ED38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539552" y="1268760"/>
            <a:ext cx="8352928" cy="4968552"/>
          </a:xfrm>
        </p:spPr>
        <p:txBody>
          <a:bodyPr>
            <a:normAutofit/>
          </a:bodyPr>
          <a:lstStyle/>
          <a:p>
            <a:r>
              <a:rPr lang="zh-CN" altLang="en-US" sz="7200" b="1" dirty="0" smtClean="0">
                <a:latin typeface="隶书" pitchFamily="49" charset="-122"/>
                <a:ea typeface="隶书" pitchFamily="49" charset="-122"/>
              </a:rPr>
              <a:t>谢 筱 迺 生 平</a:t>
            </a:r>
            <a:endParaRPr lang="en-US" altLang="zh-CN" sz="7200" b="1" dirty="0" smtClean="0">
              <a:latin typeface="隶书" pitchFamily="49" charset="-122"/>
              <a:ea typeface="隶书" pitchFamily="49" charset="-122"/>
            </a:endParaRPr>
          </a:p>
          <a:p>
            <a:endParaRPr lang="zh-CN" altLang="en-US" sz="7200" dirty="0">
              <a:latin typeface="隶书" pitchFamily="49" charset="-122"/>
              <a:ea typeface="隶书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8194" name="Picture 2" descr="C:\Users\Administrator\Desktop\谢筱迺生平\child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0"/>
            <a:ext cx="4187900" cy="654987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724128" y="1916832"/>
            <a:ext cx="252028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/>
              <a:t>这封孩子剧团写给抗宣二队何惧、谢鼐两位队长的信，充满了对牺牲战友的怀念和对侵略者的仇恨！</a:t>
            </a:r>
            <a:endParaRPr lang="en-US" altLang="zh-CN" sz="2400" b="1" dirty="0" smtClean="0"/>
          </a:p>
          <a:p>
            <a:r>
              <a:rPr lang="zh-CN" altLang="en-US" sz="2400" b="1" dirty="0" smtClean="0"/>
              <a:t>此信作为一级文物，被卢沟桥抗战纪念馆收藏。</a:t>
            </a:r>
            <a:endParaRPr lang="zh-CN" alt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9218" name="Picture 2" descr="C:\Users\Administrator\Desktop\谢筱迺生平\IMG_018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548680"/>
            <a:ext cx="7584843" cy="568863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779912" y="4221088"/>
            <a:ext cx="41764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/>
              <a:t>抗宣二队的工作日记和会议记录，已被抗战纪念馆收藏展出。</a:t>
            </a:r>
            <a:endParaRPr lang="zh-CN" alt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10242" name="Picture 2" descr="C:\Users\Administrator\Desktop\谢筱迺生平\1949xx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332656"/>
            <a:ext cx="4104456" cy="5700633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868144" y="1988840"/>
            <a:ext cx="244827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/>
              <a:t>1940</a:t>
            </a:r>
            <a:r>
              <a:rPr lang="zh-CN" altLang="en-US" sz="2400" b="1" dirty="0" smtClean="0"/>
              <a:t>年，为了工作需要，谢鼐改名谢筱迺，开始从事中共的秘密工作。</a:t>
            </a:r>
            <a:endParaRPr lang="zh-CN" alt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11266" name="Picture 2" descr="C:\Users\Administrator\Desktop\谢筱迺生平\微信图片_202406061700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404664"/>
            <a:ext cx="4140200" cy="5842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508104" y="1700808"/>
            <a:ext cx="296908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/>
              <a:t>中共南方局为了宣传</a:t>
            </a:r>
            <a:endParaRPr lang="en-US" altLang="zh-CN" sz="2400" b="1" dirty="0" smtClean="0"/>
          </a:p>
          <a:p>
            <a:r>
              <a:rPr lang="zh-CN" altLang="en-US" sz="2400" b="1" dirty="0" smtClean="0"/>
              <a:t>抗战立场，在重庆发</a:t>
            </a:r>
            <a:endParaRPr lang="en-US" altLang="zh-CN" sz="2400" b="1" dirty="0" smtClean="0"/>
          </a:p>
          <a:p>
            <a:r>
              <a:rPr lang="zh-CN" altLang="en-US" sz="2400" b="1" dirty="0" smtClean="0"/>
              <a:t>行了“新华日报”。</a:t>
            </a:r>
            <a:endParaRPr lang="en-US" altLang="zh-CN" sz="2400" b="1" dirty="0" smtClean="0"/>
          </a:p>
          <a:p>
            <a:r>
              <a:rPr lang="zh-CN" altLang="en-US" sz="2400" b="1" dirty="0" smtClean="0"/>
              <a:t>同时，为解决印刷油</a:t>
            </a:r>
            <a:endParaRPr lang="en-US" altLang="zh-CN" sz="2400" b="1" dirty="0" smtClean="0"/>
          </a:p>
          <a:p>
            <a:r>
              <a:rPr lang="zh-CN" altLang="en-US" sz="2400" b="1" dirty="0" smtClean="0"/>
              <a:t>墨和解放区用油，在</a:t>
            </a:r>
            <a:endParaRPr lang="en-US" altLang="zh-CN" sz="2400" b="1" dirty="0" smtClean="0"/>
          </a:p>
          <a:p>
            <a:r>
              <a:rPr lang="zh-CN" altLang="en-US" sz="2400" b="1" dirty="0" smtClean="0"/>
              <a:t>重庆涪陵开办了“兴</a:t>
            </a:r>
            <a:endParaRPr lang="en-US" altLang="zh-CN" sz="2400" b="1" dirty="0" smtClean="0"/>
          </a:p>
          <a:p>
            <a:r>
              <a:rPr lang="zh-CN" altLang="en-US" sz="2400" b="1" dirty="0" smtClean="0"/>
              <a:t>华炼油厂”。潘念之</a:t>
            </a:r>
            <a:endParaRPr lang="en-US" altLang="zh-CN" sz="2400" b="1" dirty="0" smtClean="0"/>
          </a:p>
          <a:p>
            <a:r>
              <a:rPr lang="zh-CN" altLang="en-US" sz="2400" b="1" dirty="0" smtClean="0"/>
              <a:t>、谢筱迺担任正、副</a:t>
            </a:r>
            <a:endParaRPr lang="en-US" altLang="zh-CN" sz="2400" b="1" dirty="0" smtClean="0"/>
          </a:p>
          <a:p>
            <a:r>
              <a:rPr lang="zh-CN" altLang="en-US" sz="2400" b="1" dirty="0" smtClean="0"/>
              <a:t>厂长。</a:t>
            </a:r>
            <a:endParaRPr lang="en-US" altLang="zh-CN" sz="2400" b="1" dirty="0" smtClean="0"/>
          </a:p>
          <a:p>
            <a:endParaRPr lang="zh-CN" alt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2290" name="Picture 2" descr="C:\Users\Administrator\Desktop\谢筱迺生平\微信图片_202406061700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476672"/>
            <a:ext cx="7560840" cy="61498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13314" name="Picture 2" descr="C:\Users\Administrator\Desktop\谢筱迺生平\微信图片_2024060616594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04664"/>
            <a:ext cx="8241456" cy="518457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835696" y="5949280"/>
            <a:ext cx="59046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/>
              <a:t>当年的兴华炼油厂现在是粮食局仓库</a:t>
            </a:r>
            <a:endParaRPr lang="zh-CN" alt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zh-CN" altLang="en-US" dirty="0"/>
          </a:p>
        </p:txBody>
      </p:sp>
      <p:pic>
        <p:nvPicPr>
          <p:cNvPr id="14338" name="Picture 2" descr="C:\Users\Administrator\Desktop\谢筱迺生平\20160623_1058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332656"/>
            <a:ext cx="4503036" cy="600404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796136" y="1916832"/>
            <a:ext cx="259228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/>
              <a:t>1945</a:t>
            </a:r>
            <a:r>
              <a:rPr lang="zh-CN" altLang="en-US" sz="2400" b="1" dirty="0" smtClean="0"/>
              <a:t>年</a:t>
            </a:r>
            <a:r>
              <a:rPr lang="en-US" altLang="zh-CN" sz="2400" b="1" dirty="0" smtClean="0"/>
              <a:t>9</a:t>
            </a:r>
            <a:r>
              <a:rPr lang="zh-CN" altLang="en-US" sz="2400" b="1" dirty="0" smtClean="0"/>
              <a:t>月，毛主席到重庆与蒋介石举行会谈，住在八路军办事处。组织上安排了余金堂和谢筱迺夫妇四人，向毛主席汇报。毛主席勉励他们继续在白区工作。</a:t>
            </a:r>
            <a:endParaRPr lang="zh-CN" alt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15362" name="Picture 2" descr="C:\Users\Administrator\Desktop\谢筱迺生平\7e81c32d715abe51e7c732065e79cb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60648"/>
            <a:ext cx="8128000" cy="56261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419872" y="645333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CN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971600" y="5733256"/>
            <a:ext cx="74168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/>
              <a:t>1945</a:t>
            </a:r>
            <a:r>
              <a:rPr lang="zh-CN" altLang="en-US" sz="2400" b="1" dirty="0" smtClean="0"/>
              <a:t>年谢筱迺、姚园夫妇与潘念之赴天水、兰州，潜</a:t>
            </a:r>
            <a:endParaRPr lang="en-US" altLang="zh-CN" sz="2400" b="1" dirty="0" smtClean="0"/>
          </a:p>
          <a:p>
            <a:r>
              <a:rPr lang="zh-CN" altLang="en-US" sz="2400" b="1" dirty="0" smtClean="0"/>
              <a:t>入敌营，筹办地下党联络站。安排爱国人士去延安。</a:t>
            </a:r>
            <a:endParaRPr lang="en-US" altLang="zh-CN" sz="2400" b="1" dirty="0" smtClean="0"/>
          </a:p>
          <a:p>
            <a:endParaRPr lang="zh-CN" alt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16386" name="Picture 2" descr="C:\Users\Administrator\Desktop\谢筱迺生平\a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476672"/>
            <a:ext cx="3862640" cy="561662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724128" y="1988840"/>
            <a:ext cx="2040943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 smtClean="0"/>
              <a:t>毛主席在红岩</a:t>
            </a:r>
            <a:endParaRPr lang="en-US" altLang="zh-CN" sz="2400" b="1" dirty="0" smtClean="0"/>
          </a:p>
          <a:p>
            <a:r>
              <a:rPr lang="zh-CN" altLang="en-US" sz="2400" b="1" dirty="0" smtClean="0"/>
              <a:t>村接见两对年</a:t>
            </a:r>
            <a:endParaRPr lang="en-US" altLang="zh-CN" sz="2400" b="1" dirty="0" smtClean="0"/>
          </a:p>
          <a:p>
            <a:r>
              <a:rPr lang="zh-CN" altLang="en-US" sz="2400" b="1" dirty="0" smtClean="0"/>
              <a:t>轻夫妇的故事</a:t>
            </a:r>
            <a:endParaRPr lang="en-US" altLang="zh-CN" sz="2400" b="1" dirty="0" smtClean="0"/>
          </a:p>
          <a:p>
            <a:r>
              <a:rPr lang="zh-CN" altLang="en-US" sz="2400" b="1" dirty="0" smtClean="0"/>
              <a:t>被改编后，刊</a:t>
            </a:r>
            <a:endParaRPr lang="en-US" altLang="zh-CN" sz="2400" b="1" dirty="0" smtClean="0"/>
          </a:p>
          <a:p>
            <a:r>
              <a:rPr lang="zh-CN" altLang="en-US" sz="2400" b="1" dirty="0" smtClean="0"/>
              <a:t>登在</a:t>
            </a:r>
            <a:r>
              <a:rPr lang="en-US" altLang="zh-CN" sz="2400" b="1" dirty="0" smtClean="0"/>
              <a:t>1959</a:t>
            </a:r>
            <a:r>
              <a:rPr lang="zh-CN" altLang="en-US" sz="2400" b="1" dirty="0" smtClean="0"/>
              <a:t>年</a:t>
            </a:r>
            <a:endParaRPr lang="en-US" altLang="zh-CN" sz="2400" b="1" dirty="0" smtClean="0"/>
          </a:p>
          <a:p>
            <a:r>
              <a:rPr lang="zh-CN" altLang="en-US" sz="2400" b="1" dirty="0" smtClean="0"/>
              <a:t>“红旗飘飘”</a:t>
            </a:r>
            <a:endParaRPr lang="en-US" altLang="zh-CN" sz="2400" b="1" dirty="0" smtClean="0"/>
          </a:p>
          <a:p>
            <a:r>
              <a:rPr lang="zh-CN" altLang="en-US" sz="2400" b="1" dirty="0" smtClean="0"/>
              <a:t>第</a:t>
            </a:r>
            <a:r>
              <a:rPr lang="en-US" altLang="zh-CN" sz="2400" b="1" dirty="0" smtClean="0"/>
              <a:t>10</a:t>
            </a:r>
            <a:r>
              <a:rPr lang="zh-CN" altLang="en-US" sz="2400" b="1" dirty="0" smtClean="0"/>
              <a:t>集上。</a:t>
            </a:r>
            <a:endParaRPr lang="en-US" altLang="zh-CN" sz="24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3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17410" name="Picture 2" descr="C:\Users\Administrator\Desktop\谢筱迺生平\a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404664"/>
            <a:ext cx="4416152" cy="569499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724128" y="1700808"/>
            <a:ext cx="244827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/>
              <a:t>毛主席当时对他</a:t>
            </a:r>
            <a:endParaRPr lang="en-US" altLang="zh-CN" sz="2400" b="1" dirty="0" smtClean="0"/>
          </a:p>
          <a:p>
            <a:r>
              <a:rPr lang="zh-CN" altLang="en-US" sz="2400" b="1" dirty="0" smtClean="0"/>
              <a:t>们说，要打倒蒋</a:t>
            </a:r>
            <a:endParaRPr lang="en-US" altLang="zh-CN" sz="2400" b="1" dirty="0" smtClean="0"/>
          </a:p>
          <a:p>
            <a:r>
              <a:rPr lang="zh-CN" altLang="en-US" sz="2400" b="1" dirty="0" smtClean="0"/>
              <a:t>介石，解放全中</a:t>
            </a:r>
            <a:endParaRPr lang="en-US" altLang="zh-CN" sz="2400" b="1" dirty="0" smtClean="0"/>
          </a:p>
          <a:p>
            <a:r>
              <a:rPr lang="zh-CN" altLang="en-US" sz="2400" b="1" dirty="0" smtClean="0"/>
              <a:t>国，还需要五至</a:t>
            </a:r>
            <a:endParaRPr lang="en-US" altLang="zh-CN" sz="2400" b="1" dirty="0" smtClean="0"/>
          </a:p>
          <a:p>
            <a:r>
              <a:rPr lang="zh-CN" altLang="en-US" sz="2400" b="1" dirty="0" smtClean="0"/>
              <a:t>十年的时间。你们要继续在白区作长期的斗争。但仅仅过了四年就赶走了老蒋！</a:t>
            </a:r>
            <a:endParaRPr lang="zh-CN" alt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82154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                                                                </a:t>
            </a:r>
            <a:endParaRPr lang="en-US" altLang="zh-CN" sz="2400" b="1" dirty="0" smtClean="0"/>
          </a:p>
          <a:p>
            <a:endParaRPr lang="en-US" altLang="zh-CN" sz="2400" b="1" dirty="0" smtClean="0"/>
          </a:p>
          <a:p>
            <a:endParaRPr lang="en-US" altLang="zh-CN" sz="2400" b="1" dirty="0" smtClean="0"/>
          </a:p>
          <a:p>
            <a:endParaRPr lang="en-US" altLang="zh-CN" sz="2400" b="1" dirty="0" smtClean="0"/>
          </a:p>
          <a:p>
            <a:endParaRPr lang="en-US" altLang="zh-CN" sz="2400" b="1" dirty="0" smtClean="0"/>
          </a:p>
          <a:p>
            <a:endParaRPr lang="en-US" altLang="zh-CN" sz="2400" b="1" dirty="0" smtClean="0"/>
          </a:p>
          <a:p>
            <a:endParaRPr lang="en-US" altLang="zh-CN" sz="2400" b="1" dirty="0" smtClean="0"/>
          </a:p>
          <a:p>
            <a:endParaRPr lang="en-US" altLang="zh-CN" sz="2400" b="1" dirty="0" smtClean="0"/>
          </a:p>
          <a:p>
            <a:endParaRPr lang="en-US" altLang="zh-CN" sz="2400" b="1" dirty="0" smtClean="0"/>
          </a:p>
          <a:p>
            <a:endParaRPr lang="en-US" altLang="zh-CN" sz="2400" b="1" dirty="0" smtClean="0"/>
          </a:p>
          <a:p>
            <a:endParaRPr lang="zh-CN" altLang="en-US" sz="2400" b="1" dirty="0"/>
          </a:p>
        </p:txBody>
      </p:sp>
      <p:pic>
        <p:nvPicPr>
          <p:cNvPr id="2050" name="Picture 2" descr="C:\Users\Administrator\Desktop\谢筱迺生平\谢鼐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76672"/>
            <a:ext cx="6480720" cy="57912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876256" y="1628800"/>
            <a:ext cx="1800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zh-CN" sz="2400" b="1" dirty="0" smtClean="0"/>
          </a:p>
          <a:p>
            <a:endParaRPr lang="en-US" altLang="zh-CN" sz="2400" dirty="0" smtClean="0"/>
          </a:p>
          <a:p>
            <a:endParaRPr lang="zh-CN" alt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7452320" y="836712"/>
            <a:ext cx="432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zh-CN" sz="2400" b="1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6948264" y="1988840"/>
            <a:ext cx="1800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/>
              <a:t>出生于</a:t>
            </a:r>
            <a:r>
              <a:rPr lang="en-US" altLang="zh-CN" sz="2400" b="1" dirty="0" smtClean="0"/>
              <a:t>1916</a:t>
            </a:r>
          </a:p>
          <a:p>
            <a:r>
              <a:rPr lang="zh-CN" altLang="en-US" sz="2400" b="1" dirty="0" smtClean="0"/>
              <a:t>年，原名谢</a:t>
            </a:r>
            <a:endParaRPr lang="en-US" altLang="zh-CN" sz="2400" b="1" dirty="0" smtClean="0"/>
          </a:p>
          <a:p>
            <a:r>
              <a:rPr lang="zh-CN" altLang="en-US" sz="2400" b="1" dirty="0" smtClean="0"/>
              <a:t>鼐。原籍浙江平湖。因地下工作需要而改名。</a:t>
            </a:r>
            <a:endParaRPr lang="zh-CN" alt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7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7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1026" name="Picture 2" descr="C:\Users\Administrator\Desktop\谢筱迺生平\微信图片_2024060618174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404664"/>
            <a:ext cx="4176464" cy="565780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652120" y="764704"/>
            <a:ext cx="2448272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/>
              <a:t>重庆和谈刚结束，</a:t>
            </a:r>
            <a:endParaRPr lang="en-US" altLang="zh-CN" sz="2400" b="1" dirty="0" smtClean="0"/>
          </a:p>
          <a:p>
            <a:r>
              <a:rPr lang="zh-CN" altLang="en-US" sz="2400" b="1" dirty="0" smtClean="0"/>
              <a:t>蒋介石就开始了</a:t>
            </a:r>
            <a:endParaRPr lang="en-US" altLang="zh-CN" sz="2400" b="1" dirty="0" smtClean="0"/>
          </a:p>
          <a:p>
            <a:r>
              <a:rPr lang="zh-CN" altLang="en-US" sz="2400" b="1" dirty="0" smtClean="0"/>
              <a:t>对解放区的围剿。</a:t>
            </a:r>
            <a:endParaRPr lang="en-US" altLang="zh-CN" sz="2400" b="1" dirty="0" smtClean="0"/>
          </a:p>
          <a:p>
            <a:r>
              <a:rPr lang="zh-CN" altLang="en-US" sz="2400" b="1" dirty="0" smtClean="0"/>
              <a:t>为了争取解放战争的主动权，中共中央情报部委</a:t>
            </a:r>
            <a:endParaRPr lang="en-US" altLang="zh-CN" sz="2400" b="1" dirty="0" smtClean="0"/>
          </a:p>
          <a:p>
            <a:r>
              <a:rPr lang="zh-CN" altLang="en-US" sz="2400" b="1" dirty="0" smtClean="0"/>
              <a:t>派吴克坚率部赴华东建立情报系统。谢筱迺夫妇</a:t>
            </a:r>
            <a:endParaRPr lang="en-US" altLang="zh-CN" sz="2400" b="1" dirty="0" smtClean="0"/>
          </a:p>
          <a:p>
            <a:r>
              <a:rPr lang="zh-CN" altLang="en-US" sz="2400" b="1" dirty="0" smtClean="0"/>
              <a:t>随即赴南京</a:t>
            </a:r>
            <a:r>
              <a:rPr lang="zh-CN" altLang="en-US" sz="2400" b="1" smtClean="0"/>
              <a:t>、</a:t>
            </a:r>
            <a:r>
              <a:rPr lang="zh-CN" altLang="en-US" sz="2400" b="1" smtClean="0"/>
              <a:t>上海、杭州筹办</a:t>
            </a:r>
            <a:r>
              <a:rPr lang="zh-CN" altLang="en-US" sz="2400" b="1" smtClean="0"/>
              <a:t>地下</a:t>
            </a:r>
            <a:r>
              <a:rPr lang="zh-CN" altLang="en-US" sz="2400" b="1" smtClean="0"/>
              <a:t>印刷厂，策反</a:t>
            </a:r>
            <a:r>
              <a:rPr lang="zh-CN" altLang="en-US" sz="2400" b="1" dirty="0" smtClean="0"/>
              <a:t>敌</a:t>
            </a:r>
            <a:r>
              <a:rPr lang="zh-CN" altLang="en-US" sz="2400" b="1" smtClean="0"/>
              <a:t>空军</a:t>
            </a:r>
            <a:r>
              <a:rPr lang="zh-CN" altLang="en-US" sz="2400" b="1" smtClean="0"/>
              <a:t>起义。</a:t>
            </a:r>
            <a:endParaRPr lang="en-US" altLang="zh-CN" sz="24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2050" name="Picture 2" descr="C:\Users\Administrator\Desktop\谢筱迺生平\qn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332656"/>
            <a:ext cx="7480830" cy="612068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292080" y="692696"/>
            <a:ext cx="27363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/>
              <a:t>1949</a:t>
            </a:r>
            <a:r>
              <a:rPr lang="zh-CN" altLang="en-US" sz="2400" b="1" dirty="0" smtClean="0"/>
              <a:t>年初，谢筱迺</a:t>
            </a:r>
            <a:endParaRPr lang="en-US" altLang="zh-CN" sz="2400" b="1" dirty="0" smtClean="0"/>
          </a:p>
          <a:p>
            <a:r>
              <a:rPr lang="zh-CN" altLang="en-US" sz="2400" b="1" dirty="0" smtClean="0"/>
              <a:t>被派往福州建立情</a:t>
            </a:r>
            <a:endParaRPr lang="en-US" altLang="zh-CN" sz="2400" b="1" dirty="0" smtClean="0"/>
          </a:p>
          <a:p>
            <a:r>
              <a:rPr lang="zh-CN" altLang="en-US" sz="2400" b="1" dirty="0" smtClean="0"/>
              <a:t>报站，住在青年会。</a:t>
            </a:r>
            <a:endParaRPr lang="zh-CN" alt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074" name="Picture 2" descr="C:\Users\Administrator\Desktop\谢筱迺生平\cxz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332656"/>
            <a:ext cx="6576730" cy="538096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123728" y="5949280"/>
            <a:ext cx="56166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smtClean="0"/>
              <a:t>情报站的安全和掩护工作由蔡训忠负责</a:t>
            </a:r>
            <a:endParaRPr lang="zh-CN" altLang="en-US" sz="2400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098" name="Picture 2" descr="C:\Users\Administrator\Desktop\谢筱迺生平\dr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548680"/>
            <a:ext cx="6048672" cy="4948913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339752" y="5877272"/>
            <a:ext cx="4320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/>
              <a:t>丁日初负责掩护电台和报务员</a:t>
            </a:r>
            <a:endParaRPr lang="zh-CN" alt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5122" name="Picture 2" descr="C:\Users\Administrator\Desktop\谢筱迺生平\j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332656"/>
            <a:ext cx="6424714" cy="525658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419872" y="6021288"/>
            <a:ext cx="26642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/>
              <a:t>姜平负责报务工作</a:t>
            </a:r>
            <a:endParaRPr lang="zh-CN" alt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6146" name="Picture 2" descr="C:\Users\Administrator\Desktop\谢筱迺生平\zb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692696"/>
            <a:ext cx="4141242" cy="574158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580112" y="2420888"/>
            <a:ext cx="24482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/>
              <a:t>周伯苍负责情报</a:t>
            </a:r>
            <a:endParaRPr lang="en-US" altLang="zh-CN" sz="2400" b="1" dirty="0" smtClean="0"/>
          </a:p>
          <a:p>
            <a:r>
              <a:rPr lang="zh-CN" altLang="en-US" sz="2400" b="1" dirty="0" smtClean="0"/>
              <a:t>收集和整理工作。</a:t>
            </a:r>
            <a:endParaRPr lang="zh-CN" alt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sz="2400" dirty="0" smtClean="0"/>
              <a:t>叶可钰负责</a:t>
            </a:r>
            <a:endParaRPr lang="en-US" altLang="zh-CN" sz="2400" dirty="0" smtClean="0"/>
          </a:p>
          <a:p>
            <a:r>
              <a:rPr lang="zh-CN" altLang="en-US" sz="2400" dirty="0" smtClean="0"/>
              <a:t>电台的运送</a:t>
            </a:r>
            <a:endParaRPr lang="en-US" altLang="zh-CN" sz="2400" dirty="0" smtClean="0"/>
          </a:p>
          <a:p>
            <a:r>
              <a:rPr lang="zh-CN" altLang="en-US" sz="2400" dirty="0" smtClean="0"/>
              <a:t>和掩护工作，</a:t>
            </a:r>
            <a:endParaRPr lang="en-US" altLang="zh-CN" sz="2400" dirty="0" smtClean="0"/>
          </a:p>
          <a:p>
            <a:r>
              <a:rPr lang="zh-CN" altLang="en-US" sz="2400" dirty="0" smtClean="0"/>
              <a:t>负责策反海</a:t>
            </a:r>
            <a:endParaRPr lang="en-US" altLang="zh-CN" sz="2400" dirty="0" smtClean="0"/>
          </a:p>
          <a:p>
            <a:r>
              <a:rPr lang="zh-CN" altLang="en-US" sz="2400" smtClean="0"/>
              <a:t>军起义。</a:t>
            </a:r>
            <a:endParaRPr lang="en-US" altLang="zh-CN" sz="2400" dirty="0" smtClean="0"/>
          </a:p>
          <a:p>
            <a:endParaRPr lang="zh-CN" altLang="en-US" sz="2400" dirty="0"/>
          </a:p>
        </p:txBody>
      </p:sp>
      <p:pic>
        <p:nvPicPr>
          <p:cNvPr id="7171" name="Picture 3" descr="C:\Users\Administrator\Desktop\谢筱迺生平\yky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848" y="836712"/>
            <a:ext cx="5040560" cy="53285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8194" name="Picture 2" descr="C:\Users\Administrator\Desktop\谢筱迺生平\image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476672"/>
            <a:ext cx="4464496" cy="556412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156176" y="1772816"/>
            <a:ext cx="230425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/>
              <a:t>福州绥靖公署</a:t>
            </a:r>
            <a:endParaRPr lang="en-US" altLang="zh-CN" sz="2400" b="1" dirty="0" smtClean="0"/>
          </a:p>
          <a:p>
            <a:r>
              <a:rPr lang="zh-CN" altLang="en-US" sz="2400" b="1" dirty="0" smtClean="0"/>
              <a:t>副主任吴石中将负责向谢筱</a:t>
            </a:r>
            <a:endParaRPr lang="en-US" altLang="zh-CN" sz="2400" b="1" dirty="0" smtClean="0"/>
          </a:p>
          <a:p>
            <a:r>
              <a:rPr lang="zh-CN" altLang="en-US" sz="2400" b="1" dirty="0" smtClean="0"/>
              <a:t>迺提供蒋军部署等军事情报。</a:t>
            </a:r>
            <a:endParaRPr lang="en-US" altLang="zh-CN" sz="2400" b="1" dirty="0" smtClean="0"/>
          </a:p>
          <a:p>
            <a:r>
              <a:rPr lang="zh-CN" altLang="en-US" sz="2400" b="1" dirty="0" smtClean="0"/>
              <a:t>由于福州情报站的工作出色，得到了中情部嘉奖。</a:t>
            </a:r>
            <a:endParaRPr lang="zh-CN" alt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9218" name="Picture 2" descr="C:\Users\Administrator\Desktop\谢筱迺生平\b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404664"/>
            <a:ext cx="3744416" cy="556547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292080" y="1772816"/>
            <a:ext cx="252028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/>
              <a:t>1949</a:t>
            </a:r>
            <a:r>
              <a:rPr lang="zh-CN" altLang="en-US" sz="2400" b="1" dirty="0" smtClean="0"/>
              <a:t>年</a:t>
            </a:r>
            <a:r>
              <a:rPr lang="en-US" altLang="zh-CN" sz="2400" b="1" dirty="0" smtClean="0"/>
              <a:t>8</a:t>
            </a:r>
            <a:r>
              <a:rPr lang="zh-CN" altLang="en-US" sz="2400" b="1" dirty="0" smtClean="0"/>
              <a:t>月</a:t>
            </a:r>
            <a:r>
              <a:rPr lang="en-US" altLang="zh-CN" sz="2400" b="1" dirty="0" smtClean="0"/>
              <a:t>17</a:t>
            </a:r>
            <a:r>
              <a:rPr lang="zh-CN" altLang="en-US" sz="2400" b="1" dirty="0" smtClean="0"/>
              <a:t>日福州解放。原以为可以穿上军装归队。但是又被派往香港，建立香港工作站。</a:t>
            </a:r>
            <a:endParaRPr lang="zh-CN" alt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10242" name="Picture 2" descr="C:\Users\Administrator\Desktop\谢筱迺生平\xxn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404664"/>
            <a:ext cx="3816424" cy="546999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436096" y="1124744"/>
            <a:ext cx="295232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/>
              <a:t>这次派驻香港，需要携带老婆孩子作为掩护。工作的任务是为解放台湾作准备。由于对台工作已从中情部下放到华东局，并派出朱枫赴台联络吴石和蔡孝乾两条线，终于发生了“短路”和“火灾”。</a:t>
            </a:r>
            <a:endParaRPr lang="zh-CN" alt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10546"/>
          </a:xfrm>
        </p:spPr>
        <p:txBody>
          <a:bodyPr/>
          <a:lstStyle/>
          <a:p>
            <a:r>
              <a:rPr lang="en-US" altLang="zh-CN" dirty="0" smtClean="0"/>
              <a:t>          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1026" name="Picture 2" descr="D:\xqweb\new\whois3.files\image0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404664"/>
            <a:ext cx="4148286" cy="564237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868144" y="908720"/>
            <a:ext cx="237626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latin typeface="+mj-ea"/>
                <a:ea typeface="+mj-ea"/>
              </a:rPr>
              <a:t>1938</a:t>
            </a:r>
            <a:r>
              <a:rPr lang="zh-CN" altLang="en-US" sz="2400" b="1" dirty="0" smtClean="0">
                <a:latin typeface="+mj-ea"/>
                <a:ea typeface="+mj-ea"/>
              </a:rPr>
              <a:t>年，为了抗战的需要，中共派周恩来担任国民政府军委会政治部副主任。直接领导第三厅的抗战宣传工作。郭沫若任三厅厅长，胡愈之、田汉、阳翰笙、潘念之等中共干部具体负责。</a:t>
            </a:r>
            <a:endParaRPr lang="zh-CN" altLang="en-US" sz="2400" b="1" dirty="0">
              <a:latin typeface="+mj-ea"/>
              <a:ea typeface="+mj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1267" name="Picture 3" descr="C:\Users\Administrator\Desktop\谢筱迺生平\t01c512f9c34da5b7a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764704"/>
            <a:ext cx="4824536" cy="502437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6012160" y="1124744"/>
            <a:ext cx="208823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/>
              <a:t>1949</a:t>
            </a:r>
            <a:r>
              <a:rPr lang="zh-CN" altLang="en-US" sz="2400" b="1" dirty="0" smtClean="0"/>
              <a:t>年</a:t>
            </a:r>
            <a:r>
              <a:rPr lang="en-US" altLang="zh-CN" sz="2400" b="1" dirty="0" smtClean="0"/>
              <a:t>11</a:t>
            </a:r>
            <a:r>
              <a:rPr lang="zh-CN" altLang="en-US" sz="2400" b="1" dirty="0" smtClean="0"/>
              <a:t>月，朱枫赴台。</a:t>
            </a:r>
            <a:endParaRPr lang="en-US" altLang="zh-CN" sz="2400" b="1" dirty="0" smtClean="0"/>
          </a:p>
          <a:p>
            <a:r>
              <a:rPr lang="en-US" altLang="zh-CN" sz="2400" b="1" dirty="0" smtClean="0"/>
              <a:t>1950</a:t>
            </a:r>
            <a:r>
              <a:rPr lang="zh-CN" altLang="en-US" sz="2400" b="1" dirty="0" smtClean="0"/>
              <a:t>年</a:t>
            </a:r>
            <a:r>
              <a:rPr lang="en-US" altLang="zh-CN" sz="2400" b="1" dirty="0" smtClean="0"/>
              <a:t>1</a:t>
            </a:r>
            <a:r>
              <a:rPr lang="zh-CN" altLang="en-US" sz="2400" b="1" dirty="0" smtClean="0"/>
              <a:t>月蔡孝乾被捕叛变。</a:t>
            </a:r>
            <a:endParaRPr lang="en-US" altLang="zh-CN" sz="2400" b="1" dirty="0" smtClean="0"/>
          </a:p>
          <a:p>
            <a:r>
              <a:rPr lang="en-US" altLang="zh-CN" sz="2400" b="1" dirty="0" smtClean="0"/>
              <a:t>1950</a:t>
            </a:r>
            <a:r>
              <a:rPr lang="zh-CN" altLang="en-US" sz="2400" b="1" dirty="0" smtClean="0"/>
              <a:t>年</a:t>
            </a:r>
            <a:r>
              <a:rPr lang="en-US" altLang="zh-CN" sz="2400" b="1" dirty="0" smtClean="0"/>
              <a:t>2</a:t>
            </a:r>
            <a:r>
              <a:rPr lang="zh-CN" altLang="en-US" sz="2400" b="1" dirty="0" smtClean="0"/>
              <a:t>月，朱枫被捕。</a:t>
            </a:r>
            <a:endParaRPr lang="en-US" altLang="zh-CN" sz="2400" b="1" dirty="0" smtClean="0"/>
          </a:p>
          <a:p>
            <a:r>
              <a:rPr lang="en-US" altLang="zh-CN" sz="2400" b="1" dirty="0" smtClean="0"/>
              <a:t>1950</a:t>
            </a:r>
            <a:r>
              <a:rPr lang="zh-CN" altLang="en-US" sz="2400" b="1" dirty="0" smtClean="0"/>
              <a:t>年</a:t>
            </a:r>
            <a:r>
              <a:rPr lang="en-US" altLang="zh-CN" sz="2400" b="1" dirty="0" smtClean="0"/>
              <a:t>3</a:t>
            </a:r>
            <a:r>
              <a:rPr lang="zh-CN" altLang="en-US" sz="2400" b="1" dirty="0" smtClean="0"/>
              <a:t>月，吴石被捕。</a:t>
            </a:r>
            <a:endParaRPr lang="en-US" altLang="zh-CN" sz="2400" b="1" dirty="0" smtClean="0"/>
          </a:p>
          <a:p>
            <a:r>
              <a:rPr lang="en-US" altLang="zh-CN" sz="2400" b="1" dirty="0" smtClean="0"/>
              <a:t>1950</a:t>
            </a:r>
            <a:r>
              <a:rPr lang="zh-CN" altLang="en-US" sz="2400" b="1" dirty="0" smtClean="0"/>
              <a:t>年</a:t>
            </a:r>
            <a:r>
              <a:rPr lang="en-US" altLang="zh-CN" sz="2400" b="1" dirty="0" smtClean="0"/>
              <a:t>6</a:t>
            </a:r>
            <a:r>
              <a:rPr lang="zh-CN" altLang="en-US" sz="2400" b="1" dirty="0" smtClean="0"/>
              <a:t>月，吴石、朱枫、陈宝仓、聂曦等牺牲。</a:t>
            </a:r>
            <a:endParaRPr lang="zh-CN" alt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 smtClean="0"/>
              <a:t>iw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12290" name="Picture 2" descr="C:\Users\Administrator\Desktop\谢筱迺生平\贸促会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620688"/>
            <a:ext cx="8270540" cy="391467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619672" y="5013176"/>
            <a:ext cx="58326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/>
              <a:t>由于朝鲜战争爆发，台湾问题搁置。</a:t>
            </a:r>
            <a:r>
              <a:rPr lang="en-US" altLang="zh-CN" sz="2400" b="1" dirty="0" smtClean="0"/>
              <a:t>1952</a:t>
            </a:r>
            <a:r>
              <a:rPr lang="zh-CN" altLang="en-US" sz="2400" b="1" dirty="0" smtClean="0"/>
              <a:t>年，谢筱迺一家调回北京，在贸促会工作。</a:t>
            </a:r>
            <a:endParaRPr lang="zh-CN" alt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13315" name="Picture 3" descr="C:\Users\Administrator\Desktop\谢筱迺生平\jp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332656"/>
            <a:ext cx="7459214" cy="5256584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051720" y="5589240"/>
            <a:ext cx="57606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/>
              <a:t>1955</a:t>
            </a:r>
            <a:r>
              <a:rPr lang="zh-CN" altLang="en-US" sz="2400" b="1" dirty="0" smtClean="0"/>
              <a:t>年，新中国第一个贸易代表团访日。</a:t>
            </a:r>
            <a:endParaRPr lang="en-US" altLang="zh-CN" sz="2400" b="1" dirty="0" smtClean="0"/>
          </a:p>
          <a:p>
            <a:r>
              <a:rPr lang="zh-CN" altLang="en-US" sz="2400" b="1" dirty="0" smtClean="0"/>
              <a:t>                谢筱迺任代表团秘书长。</a:t>
            </a:r>
            <a:endParaRPr lang="zh-CN" alt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4338" name="Picture 2" descr="C:\Users\Administrator\Desktop\谢筱迺生平\胡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476672"/>
            <a:ext cx="7258235" cy="507071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331640" y="5805264"/>
            <a:ext cx="66967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/>
              <a:t>1980</a:t>
            </a:r>
            <a:r>
              <a:rPr lang="zh-CN" altLang="en-US" sz="2400" b="1" dirty="0" smtClean="0"/>
              <a:t>年谢筱迺任中央党史资料征集委员会副主任</a:t>
            </a:r>
            <a:endParaRPr lang="zh-CN" alt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5363" name="Picture 3" descr="C:\Users\Administrator\Desktop\谢筱迺生平\陈云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375" y="379413"/>
            <a:ext cx="8983663" cy="6099175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051720" y="764704"/>
            <a:ext cx="25922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/>
              <a:t>他的任务就是请老同志撰写和留下党史资料。</a:t>
            </a:r>
            <a:endParaRPr lang="zh-CN" alt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6386" name="Picture 2" descr="C:\Users\Administrator\Desktop\谢筱迺生平\罗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555231"/>
            <a:ext cx="7704856" cy="569274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475656" y="5157192"/>
            <a:ext cx="62646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/>
              <a:t>吴克坚情报系统的资料整理工作也受到重视</a:t>
            </a:r>
            <a:endParaRPr lang="zh-CN" alt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能源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7410" name="Picture 2" descr="C:\Users\Administrator\Desktop\谢筱迺生平\xzx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404664"/>
            <a:ext cx="7572736" cy="515476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043608" y="5229200"/>
            <a:ext cx="7200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/>
              <a:t>为了给参加秘密工作的人员落实政策，他多次陪同罗青长赴福州调查，受到习近平等省领导的接待。</a:t>
            </a:r>
            <a:endParaRPr lang="zh-CN" alt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18434" name="Picture 2" descr="C:\Users\Administrator\Desktop\谢筱迺生平\微信图片_202406061032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404664"/>
            <a:ext cx="7524750" cy="501015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971600" y="5589240"/>
            <a:ext cx="74168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/>
              <a:t>为给吴石烈士恢复名誉，</a:t>
            </a:r>
            <a:r>
              <a:rPr lang="en-US" altLang="zh-CN" sz="2400" b="1" dirty="0" smtClean="0"/>
              <a:t>1991</a:t>
            </a:r>
            <a:r>
              <a:rPr lang="zh-CN" altLang="en-US" sz="2400" b="1" dirty="0" smtClean="0"/>
              <a:t>年罗青长接见吴石亲属</a:t>
            </a:r>
            <a:endParaRPr lang="zh-CN" alt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19458" name="Picture 2" descr="C:\Users\Administrator\Desktop\谢筱迺生平\wushi-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620688"/>
            <a:ext cx="7272807" cy="549362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619672" y="5949280"/>
            <a:ext cx="63367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/>
              <a:t>1994</a:t>
            </a:r>
            <a:r>
              <a:rPr lang="zh-CN" altLang="en-US" sz="2400" b="1" dirty="0" smtClean="0"/>
              <a:t>年北京福田公墓吴石烈士骨灰安放仪式</a:t>
            </a:r>
            <a:endParaRPr lang="zh-CN" alt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20482" name="Picture 2" descr="C:\Users\Administrator\Desktop\谢筱迺生平\e764bfbfc084900ae89722cbd4169e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332656"/>
            <a:ext cx="8128000" cy="53975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115616" y="5949280"/>
            <a:ext cx="720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/>
              <a:t>如今吴石等烈士的雕像已经竖立在北京西山纪念园</a:t>
            </a:r>
            <a:endParaRPr lang="zh-CN" alt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2050" name="Picture 2" descr="C:\Users\Administrator\Desktop\谢筱迺生平\14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" y="101600"/>
            <a:ext cx="9067800" cy="66548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691680" y="404664"/>
            <a:ext cx="42484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/>
              <a:t> </a:t>
            </a:r>
            <a:r>
              <a:rPr lang="zh-CN" altLang="en-US" sz="2800" b="1" dirty="0" smtClean="0"/>
              <a:t>武汉三厅旧址历史陈列馆</a:t>
            </a:r>
            <a:endParaRPr lang="zh-CN" alt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21508" name="Picture 4" descr="C:\Users\Administrator\Desktop\谢筱迺生平\navy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332656"/>
            <a:ext cx="6870097" cy="4968552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971600" y="5661248"/>
            <a:ext cx="720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/>
              <a:t>1999</a:t>
            </a:r>
            <a:r>
              <a:rPr lang="zh-CN" altLang="en-US" sz="2400" b="1" dirty="0" smtClean="0"/>
              <a:t>年</a:t>
            </a:r>
            <a:r>
              <a:rPr lang="en-US" altLang="zh-CN" sz="2400" b="1" dirty="0" smtClean="0"/>
              <a:t>7</a:t>
            </a:r>
            <a:r>
              <a:rPr lang="zh-CN" altLang="en-US" sz="2400" b="1" dirty="0" smtClean="0"/>
              <a:t>月，电视台采访他三天后病逝，享年</a:t>
            </a:r>
            <a:r>
              <a:rPr lang="en-US" altLang="zh-CN" sz="2400" b="1" dirty="0" smtClean="0"/>
              <a:t>82</a:t>
            </a:r>
            <a:r>
              <a:rPr lang="zh-CN" altLang="en-US" sz="2400" b="1" dirty="0" smtClean="0"/>
              <a:t>岁。</a:t>
            </a:r>
            <a:endParaRPr lang="zh-CN" alt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1872208"/>
          </a:xfrm>
        </p:spPr>
        <p:txBody>
          <a:bodyPr>
            <a:normAutofit/>
          </a:bodyPr>
          <a:lstStyle/>
          <a:p>
            <a:r>
              <a:rPr lang="zh-CN" altLang="en-US" sz="3200" b="1" dirty="0" smtClean="0"/>
              <a:t>为纪念献身新中国的前辈们而作</a:t>
            </a:r>
            <a:r>
              <a:rPr lang="en-US" altLang="zh-CN" sz="3200" b="1" dirty="0" smtClean="0"/>
              <a:t/>
            </a:r>
            <a:br>
              <a:rPr lang="en-US" altLang="zh-CN" sz="3200" b="1" dirty="0" smtClean="0"/>
            </a:br>
            <a:r>
              <a:rPr lang="en-US" altLang="zh-CN" sz="3200" b="1" dirty="0" smtClean="0"/>
              <a:t/>
            </a:r>
            <a:br>
              <a:rPr lang="en-US" altLang="zh-CN" sz="3200" b="1" dirty="0" smtClean="0"/>
            </a:br>
            <a:r>
              <a:rPr lang="zh-CN" altLang="en-US" sz="2000" b="1" dirty="0" smtClean="0"/>
              <a:t>（谢筱迺后人）</a:t>
            </a:r>
            <a:endParaRPr lang="zh-CN" altLang="en-US" sz="2000" b="1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3356992"/>
            <a:ext cx="8229600" cy="2769171"/>
          </a:xfrm>
        </p:spPr>
        <p:txBody>
          <a:bodyPr/>
          <a:lstStyle/>
          <a:p>
            <a:pPr>
              <a:buNone/>
            </a:pPr>
            <a:endParaRPr lang="en-US" altLang="zh-CN" dirty="0" smtClean="0"/>
          </a:p>
          <a:p>
            <a:pPr>
              <a:buNone/>
            </a:pPr>
            <a:endParaRPr lang="en-US" altLang="zh-CN" dirty="0" smtClean="0"/>
          </a:p>
          <a:p>
            <a:pPr algn="ctr">
              <a:buNone/>
            </a:pPr>
            <a:r>
              <a:rPr lang="en-US" altLang="zh-CN" sz="4000" dirty="0" smtClean="0"/>
              <a:t>END</a:t>
            </a:r>
            <a:endParaRPr lang="zh-CN" alt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2800" b="1" dirty="0" smtClean="0"/>
              <a:t>武汉沦陷后，三厅被迫迁往重庆继续工作。</a:t>
            </a:r>
            <a:endParaRPr lang="zh-CN" altLang="en-US" sz="2800" b="1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4098" name="Picture 2" descr="C:\Users\Administrator\Desktop\谢筱迺生平\member-3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556792"/>
            <a:ext cx="7495389" cy="435669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580112" y="292494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3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728192"/>
          </a:xfrm>
        </p:spPr>
        <p:txBody>
          <a:bodyPr>
            <a:normAutofit/>
          </a:bodyPr>
          <a:lstStyle/>
          <a:p>
            <a:r>
              <a:rPr lang="zh-CN" altLang="en-US" sz="2400" b="1" dirty="0" smtClean="0"/>
              <a:t>三厅下设</a:t>
            </a:r>
            <a:r>
              <a:rPr lang="en-US" altLang="zh-CN" sz="2400" b="1" dirty="0" smtClean="0"/>
              <a:t>4</a:t>
            </a:r>
            <a:r>
              <a:rPr lang="zh-CN" altLang="en-US" sz="2400" b="1" dirty="0" smtClean="0"/>
              <a:t>个宣传队，</a:t>
            </a:r>
            <a:r>
              <a:rPr lang="en-US" altLang="zh-CN" sz="2400" b="1" dirty="0" smtClean="0"/>
              <a:t>10</a:t>
            </a:r>
            <a:r>
              <a:rPr lang="zh-CN" altLang="en-US" sz="2400" b="1" dirty="0" smtClean="0"/>
              <a:t>个演剧队，还有孩子剧团等。</a:t>
            </a:r>
            <a:r>
              <a:rPr lang="en-US" altLang="zh-CN" sz="2400" b="1" dirty="0" smtClean="0"/>
              <a:t/>
            </a:r>
            <a:br>
              <a:rPr lang="en-US" altLang="zh-CN" sz="2400" b="1" dirty="0" smtClean="0"/>
            </a:br>
            <a:r>
              <a:rPr lang="zh-CN" altLang="en-US" sz="2400" b="1" dirty="0" smtClean="0"/>
              <a:t>谢筱迺任抗宣二队副队长。</a:t>
            </a:r>
            <a:r>
              <a:rPr lang="en-US" altLang="zh-CN" sz="2400" dirty="0" smtClean="0"/>
              <a:t/>
            </a:r>
            <a:br>
              <a:rPr lang="en-US" altLang="zh-CN" sz="2400" dirty="0" smtClean="0"/>
            </a:br>
            <a:r>
              <a:rPr lang="en-US" altLang="zh-CN" sz="2400" dirty="0" smtClean="0"/>
              <a:t/>
            </a:r>
            <a:br>
              <a:rPr lang="en-US" altLang="zh-CN" sz="2400" dirty="0" smtClean="0"/>
            </a:br>
            <a:endParaRPr lang="zh-CN" altLang="en-US" sz="24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074" name="Picture 2" descr="C:\Users\Administrator\Desktop\谢筱迺生平\二队-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268760"/>
            <a:ext cx="7284547" cy="51859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2800" b="1" dirty="0" smtClean="0"/>
              <a:t>谢筱迺在话剧“壮丁”中饰演父亲</a:t>
            </a:r>
            <a:endParaRPr lang="zh-CN" altLang="en-US" sz="2800" b="1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5122" name="Picture 2" descr="C:\Users\Administrator\Desktop\谢筱迺生平\hd-zj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340768"/>
            <a:ext cx="6840759" cy="49778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6146" name="Picture 2" descr="C:\Users\Administrator\Desktop\谢筱迺生平\hd-men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8697565" cy="6310909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267744" y="5949280"/>
            <a:ext cx="4536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/>
              <a:t>抗宣队与军民各界共同演出节目</a:t>
            </a:r>
            <a:endParaRPr lang="zh-CN" alt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7170" name="Picture 2" descr="C:\Users\Administrator\Desktop\谢筱迺生平\map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332656"/>
            <a:ext cx="7915663" cy="523676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979712" y="6021288"/>
            <a:ext cx="540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/>
              <a:t>抗宣与演剧队的足迹走遍了各个省市</a:t>
            </a:r>
            <a:endParaRPr lang="zh-CN" alt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445</TotalTime>
  <Words>856</Words>
  <Application>Microsoft Office PowerPoint</Application>
  <PresentationFormat>全屏显示(4:3)</PresentationFormat>
  <Paragraphs>98</Paragraphs>
  <Slides>41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41</vt:i4>
      </vt:variant>
    </vt:vector>
  </HeadingPairs>
  <TitlesOfParts>
    <vt:vector size="42" baseType="lpstr">
      <vt:lpstr>Office 主题</vt:lpstr>
      <vt:lpstr>幻灯片 1</vt:lpstr>
      <vt:lpstr>幻灯片 2</vt:lpstr>
      <vt:lpstr>          </vt:lpstr>
      <vt:lpstr>幻灯片 4</vt:lpstr>
      <vt:lpstr>武汉沦陷后，三厅被迫迁往重庆继续工作。</vt:lpstr>
      <vt:lpstr>三厅下设4个宣传队，10个演剧队，还有孩子剧团等。 谢筱迺任抗宣二队副队长。  </vt:lpstr>
      <vt:lpstr>谢筱迺在话剧“壮丁”中饰演父亲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  <vt:lpstr>幻灯片 18</vt:lpstr>
      <vt:lpstr>幻灯片 19</vt:lpstr>
      <vt:lpstr>幻灯片 20</vt:lpstr>
      <vt:lpstr>幻灯片 21</vt:lpstr>
      <vt:lpstr>幻灯片 22</vt:lpstr>
      <vt:lpstr>幻灯片 23</vt:lpstr>
      <vt:lpstr>幻灯片 24</vt:lpstr>
      <vt:lpstr>幻灯片 25</vt:lpstr>
      <vt:lpstr>幻灯片 26</vt:lpstr>
      <vt:lpstr>幻灯片 27</vt:lpstr>
      <vt:lpstr>幻灯片 28</vt:lpstr>
      <vt:lpstr>幻灯片 29</vt:lpstr>
      <vt:lpstr>幻灯片 30</vt:lpstr>
      <vt:lpstr>iw</vt:lpstr>
      <vt:lpstr>幻灯片 32</vt:lpstr>
      <vt:lpstr>幻灯片 33</vt:lpstr>
      <vt:lpstr>幻灯片 34</vt:lpstr>
      <vt:lpstr>幻灯片 35</vt:lpstr>
      <vt:lpstr>能源</vt:lpstr>
      <vt:lpstr>幻灯片 37</vt:lpstr>
      <vt:lpstr>幻灯片 38</vt:lpstr>
      <vt:lpstr>幻灯片 39</vt:lpstr>
      <vt:lpstr>幻灯片 40</vt:lpstr>
      <vt:lpstr>为纪念献身新中国的前辈们而作  （谢筱迺后人）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Administrator</dc:creator>
  <cp:lastModifiedBy>Administrator</cp:lastModifiedBy>
  <cp:revision>165</cp:revision>
  <dcterms:created xsi:type="dcterms:W3CDTF">2024-06-06T07:03:58Z</dcterms:created>
  <dcterms:modified xsi:type="dcterms:W3CDTF">2024-06-15T00:06:10Z</dcterms:modified>
</cp:coreProperties>
</file>